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1"/>
  </p:notesMasterIdLst>
  <p:sldIdLst>
    <p:sldId id="258" r:id="rId2"/>
    <p:sldId id="286" r:id="rId3"/>
    <p:sldId id="288" r:id="rId4"/>
    <p:sldId id="290" r:id="rId5"/>
    <p:sldId id="289" r:id="rId6"/>
    <p:sldId id="291" r:id="rId7"/>
    <p:sldId id="292" r:id="rId8"/>
    <p:sldId id="293" r:id="rId9"/>
    <p:sldId id="287"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5469A2"/>
    <a:srgbClr val="FF9900"/>
    <a:srgbClr val="FFFFCC"/>
    <a:srgbClr val="5A0650"/>
    <a:srgbClr val="40949A"/>
    <a:srgbClr val="0000CC"/>
    <a:srgbClr val="FF3300"/>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8148" autoAdjust="0"/>
  </p:normalViewPr>
  <p:slideViewPr>
    <p:cSldViewPr>
      <p:cViewPr>
        <p:scale>
          <a:sx n="100" d="100"/>
          <a:sy n="100" d="100"/>
        </p:scale>
        <p:origin x="-618" y="43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1AD3211-6FAE-451F-A4AC-4BFD910D529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October 21, 2011</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ROS Workshop on PGRR011</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0385059-D8A1-4989-9525-9013F959AB0B}"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AF93ADE-F911-472F-876F-547A72940A3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8"/>
          <p:cNvSpPr>
            <a:spLocks noGrp="1"/>
          </p:cNvSpPr>
          <p:nvPr>
            <p:ph type="dt" sz="half" idx="10"/>
          </p:nvPr>
        </p:nvSpPr>
        <p:spPr/>
        <p:txBody>
          <a:bodyPr/>
          <a:lstStyle>
            <a:lvl1pPr>
              <a:defRPr/>
            </a:lvl1pPr>
          </a:lstStyle>
          <a:p>
            <a:pPr>
              <a:defRPr/>
            </a:pPr>
            <a:r>
              <a:rPr lang="en-US" smtClean="0"/>
              <a:t>October 21, 2011</a:t>
            </a:r>
            <a:endParaRPr lang="en-US"/>
          </a:p>
        </p:txBody>
      </p:sp>
      <p:sp>
        <p:nvSpPr>
          <p:cNvPr id="5" name="Footer Placeholder 10"/>
          <p:cNvSpPr>
            <a:spLocks noGrp="1"/>
          </p:cNvSpPr>
          <p:nvPr>
            <p:ph type="ftr" sz="quarter" idx="11"/>
          </p:nvPr>
        </p:nvSpPr>
        <p:spPr/>
        <p:txBody>
          <a:bodyPr/>
          <a:lstStyle>
            <a:lvl1pPr>
              <a:defRPr/>
            </a:lvl1pPr>
          </a:lstStyle>
          <a:p>
            <a:pPr>
              <a:defRPr/>
            </a:pPr>
            <a:r>
              <a:rPr lang="en-US" smtClean="0"/>
              <a:t>ROS Workshop on PGRR011</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5FD15C8-FAD0-4421-9AF9-FD3139A0E7F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92DC0FFC-242E-4F91-9B8C-A5C905EE2DBB}"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9C6BFB19-1CBE-45E2-BAC9-6B5FEFC2A737}"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C04F042B-DF49-463D-B6AA-B068785422CE}"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61B567D-D0FD-4083-A59C-EEC972242854}"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5632D74-6292-499E-9BC8-394A7811C6E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140B82E-6497-4AB0-A5EB-EEFE6338930E}"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ROS Workshop on PGRR011</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October 21, 2011</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47644C9-DE2A-44CD-8085-45F605C8C589}"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userDrawn="1"/>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smtClean="0"/>
              <a:t>ROS Workshop on PGRR011</a:t>
            </a:r>
            <a:endParaRPr lang="en-US"/>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smtClean="0"/>
              <a:t>October 21, 2011</a:t>
            </a:r>
            <a:endParaRPr lang="en-US"/>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EC04854F-2399-4B31-8811-CF4FB9C694EB}"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
          <p:cNvSpPr>
            <a:spLocks noGrp="1" noChangeArrowheads="1"/>
          </p:cNvSpPr>
          <p:nvPr>
            <p:ph type="subTitle" idx="1"/>
          </p:nvPr>
        </p:nvSpPr>
        <p:spPr>
          <a:xfrm>
            <a:off x="1371600" y="3581400"/>
            <a:ext cx="6343650" cy="1143000"/>
          </a:xfrm>
        </p:spPr>
        <p:txBody>
          <a:bodyPr/>
          <a:lstStyle/>
          <a:p>
            <a:r>
              <a:rPr lang="en-US" dirty="0" smtClean="0"/>
              <a:t>Dan Woodfin</a:t>
            </a:r>
          </a:p>
          <a:p>
            <a:r>
              <a:rPr lang="en-US" dirty="0" smtClean="0"/>
              <a:t>Director, System Planning</a:t>
            </a:r>
          </a:p>
        </p:txBody>
      </p:sp>
      <p:sp>
        <p:nvSpPr>
          <p:cNvPr id="4099" name="Rectangle 18"/>
          <p:cNvSpPr>
            <a:spLocks noGrp="1" noChangeArrowheads="1"/>
          </p:cNvSpPr>
          <p:nvPr>
            <p:ph type="ctrTitle"/>
          </p:nvPr>
        </p:nvSpPr>
        <p:spPr>
          <a:xfrm>
            <a:off x="1371600" y="1905000"/>
            <a:ext cx="7315200" cy="1241425"/>
          </a:xfrm>
        </p:spPr>
        <p:txBody>
          <a:bodyPr/>
          <a:lstStyle/>
          <a:p>
            <a:r>
              <a:rPr lang="en-US" dirty="0" smtClean="0"/>
              <a:t>Probabilistic System Adequacy Analysis</a:t>
            </a:r>
            <a:br>
              <a:rPr lang="en-US" dirty="0" smtClean="0"/>
            </a:br>
            <a:endParaRPr lang="en-US" dirty="0" smtClean="0"/>
          </a:p>
        </p:txBody>
      </p:sp>
      <p:sp>
        <p:nvSpPr>
          <p:cNvPr id="20" name="Rectangle 20"/>
          <p:cNvSpPr txBox="1">
            <a:spLocks noChangeArrowheads="1"/>
          </p:cNvSpPr>
          <p:nvPr/>
        </p:nvSpPr>
        <p:spPr bwMode="auto">
          <a:xfrm>
            <a:off x="1447800" y="4724400"/>
            <a:ext cx="6343650" cy="1143000"/>
          </a:xfrm>
          <a:prstGeom prst="rect">
            <a:avLst/>
          </a:prstGeom>
          <a:noFill/>
          <a:ln w="9525">
            <a:noFill/>
            <a:miter lim="800000"/>
            <a:headEnd/>
            <a:tailEnd/>
          </a:ln>
        </p:spPr>
        <p:txBody>
          <a:bodyPr/>
          <a:lstStyle/>
          <a:p>
            <a:pPr eaLnBrk="0" hangingPunct="0">
              <a:spcBef>
                <a:spcPct val="20000"/>
              </a:spcBef>
              <a:defRPr/>
            </a:pPr>
            <a:r>
              <a:rPr lang="en-US" kern="0" dirty="0" smtClean="0">
                <a:latin typeface="Arial Black" pitchFamily="34" charset="0"/>
              </a:rPr>
              <a:t>ROS Workshop on PGRR011</a:t>
            </a:r>
          </a:p>
          <a:p>
            <a:pPr eaLnBrk="0" hangingPunct="0">
              <a:spcBef>
                <a:spcPct val="20000"/>
              </a:spcBef>
              <a:defRPr/>
            </a:pPr>
            <a:r>
              <a:rPr lang="en-US" kern="0" dirty="0" smtClean="0">
                <a:latin typeface="Arial Black" pitchFamily="34" charset="0"/>
              </a:rPr>
              <a:t>October 21, 2011</a:t>
            </a:r>
            <a:endParaRPr lang="en-US" kern="0" dirty="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At the December 2008 NERC Planning Committee (PC) meeting, the PC approved the formation of the task force with these two main deliverables in the scope:</a:t>
            </a:r>
          </a:p>
          <a:p>
            <a:pPr lvl="1"/>
            <a:r>
              <a:rPr lang="en-US" sz="1800" dirty="0" smtClean="0"/>
              <a:t>To evaluate approaches and models for composite generation and transmission (G&amp;T) reliability assessment. </a:t>
            </a:r>
          </a:p>
          <a:p>
            <a:pPr lvl="1"/>
            <a:r>
              <a:rPr lang="en-US" sz="1800" dirty="0" smtClean="0"/>
              <a:t>To provide a common set of probabilistic reliability indices and recommend probabilistic-based work products that could be used to supplement the NERC’s long term reliability assessments.</a:t>
            </a:r>
          </a:p>
          <a:p>
            <a:r>
              <a:rPr lang="en-US" sz="1800" dirty="0" smtClean="0"/>
              <a:t>At its December 2010 meeting, the PC approved the recommendations of the task force, including the following requirement (edited):</a:t>
            </a:r>
          </a:p>
          <a:p>
            <a:pPr lvl="1"/>
            <a:r>
              <a:rPr lang="en-US" sz="1800" i="1" dirty="0" smtClean="0"/>
              <a:t>All Metric Reporting Areas (i.e. ERCOT) will conduct a probability analysis (pursuant to the Methodology and Metrics document approved by the PC) and report the metric results to the NERC Reliability Assessment Subcommittee (RAS).  </a:t>
            </a:r>
            <a:r>
              <a:rPr lang="en-US" sz="1800" dirty="0" smtClean="0"/>
              <a:t>Results will be due to the RAS six months after the LTRA is finalized. The initial LTRA referenced for this analysis is expected to be completed in October 2012.</a:t>
            </a:r>
          </a:p>
          <a:p>
            <a:endParaRPr lang="en-US" sz="1800" dirty="0" smtClean="0"/>
          </a:p>
        </p:txBody>
      </p:sp>
      <p:sp>
        <p:nvSpPr>
          <p:cNvPr id="3" name="Title 2"/>
          <p:cNvSpPr>
            <a:spLocks noGrp="1"/>
          </p:cNvSpPr>
          <p:nvPr>
            <p:ph type="title"/>
          </p:nvPr>
        </p:nvSpPr>
        <p:spPr/>
        <p:txBody>
          <a:bodyPr/>
          <a:lstStyle/>
          <a:p>
            <a:r>
              <a:rPr lang="en-US" dirty="0" smtClean="0"/>
              <a:t>Background</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Conceptually, the requirement is to do a forward-looking, multi-area, probabilistic analysis of the system</a:t>
            </a:r>
          </a:p>
          <a:p>
            <a:r>
              <a:rPr lang="en-US" dirty="0" smtClean="0"/>
              <a:t>This analysis would be similar to the loss-of-load events analysis that ERCOT performs in order to calculate the reserve margin level necessary to maintain a 1 day in 10 years level of reliability, considering the impact of:</a:t>
            </a:r>
          </a:p>
          <a:p>
            <a:pPr lvl="1"/>
            <a:r>
              <a:rPr lang="en-US" dirty="0" smtClean="0"/>
              <a:t>Load forecast uncertainty</a:t>
            </a:r>
          </a:p>
          <a:p>
            <a:pPr lvl="1"/>
            <a:r>
              <a:rPr lang="en-US" dirty="0" smtClean="0"/>
              <a:t>Random forced outages of resources</a:t>
            </a:r>
          </a:p>
          <a:p>
            <a:r>
              <a:rPr lang="en-US" dirty="0" smtClean="0"/>
              <a:t>But, with the additional consideration of having transmission system limitations modeled at an appropriate level of detail</a:t>
            </a:r>
          </a:p>
          <a:p>
            <a:pPr lvl="1"/>
            <a:r>
              <a:rPr lang="en-US" dirty="0" smtClean="0"/>
              <a:t>Optimally, this would include full topology; however, it may be necessary to simplify the system due to computational limits</a:t>
            </a:r>
          </a:p>
        </p:txBody>
      </p:sp>
      <p:sp>
        <p:nvSpPr>
          <p:cNvPr id="3" name="Title 2"/>
          <p:cNvSpPr>
            <a:spLocks noGrp="1"/>
          </p:cNvSpPr>
          <p:nvPr>
            <p:ph type="title"/>
          </p:nvPr>
        </p:nvSpPr>
        <p:spPr/>
        <p:txBody>
          <a:bodyPr/>
          <a:lstStyle/>
          <a:p>
            <a:r>
              <a:rPr lang="en-US" dirty="0" smtClean="0"/>
              <a:t>Overview</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Inputs</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
        <p:nvSpPr>
          <p:cNvPr id="6" name="Oval 5"/>
          <p:cNvSpPr/>
          <p:nvPr/>
        </p:nvSpPr>
        <p:spPr>
          <a:xfrm>
            <a:off x="3048000" y="2057400"/>
            <a:ext cx="1484722" cy="11026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Area 1</a:t>
            </a:r>
            <a:endParaRPr lang="en-US" dirty="0"/>
          </a:p>
        </p:txBody>
      </p:sp>
      <p:sp>
        <p:nvSpPr>
          <p:cNvPr id="7" name="Oval 6"/>
          <p:cNvSpPr/>
          <p:nvPr/>
        </p:nvSpPr>
        <p:spPr>
          <a:xfrm>
            <a:off x="6158845" y="2650298"/>
            <a:ext cx="1484722" cy="11026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Area 2</a:t>
            </a:r>
            <a:endParaRPr lang="en-US" dirty="0"/>
          </a:p>
        </p:txBody>
      </p:sp>
      <p:sp>
        <p:nvSpPr>
          <p:cNvPr id="8" name="Oval 7"/>
          <p:cNvSpPr/>
          <p:nvPr/>
        </p:nvSpPr>
        <p:spPr>
          <a:xfrm>
            <a:off x="7572866" y="2308990"/>
            <a:ext cx="353505" cy="26254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sp>
        <p:nvSpPr>
          <p:cNvPr id="9" name="Isosceles Triangle 8"/>
          <p:cNvSpPr/>
          <p:nvPr/>
        </p:nvSpPr>
        <p:spPr>
          <a:xfrm rot="10800000">
            <a:off x="7855670" y="3411677"/>
            <a:ext cx="353505" cy="21003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7" idx="7"/>
            <a:endCxn id="8" idx="3"/>
          </p:cNvCxnSpPr>
          <p:nvPr/>
        </p:nvCxnSpPr>
        <p:spPr>
          <a:xfrm flipV="1">
            <a:off x="7426134" y="2533086"/>
            <a:ext cx="198501" cy="2786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hape 14"/>
          <p:cNvCxnSpPr>
            <a:stCxn id="7" idx="6"/>
            <a:endCxn id="9" idx="3"/>
          </p:cNvCxnSpPr>
          <p:nvPr/>
        </p:nvCxnSpPr>
        <p:spPr>
          <a:xfrm>
            <a:off x="7643567" y="3201641"/>
            <a:ext cx="388856" cy="210036"/>
          </a:xfrm>
          <a:prstGeom prst="bentConnector2">
            <a:avLst/>
          </a:prstGeom>
          <a:ln w="28575"/>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2553093" y="1716092"/>
            <a:ext cx="353505" cy="26254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sp>
        <p:nvSpPr>
          <p:cNvPr id="17" name="Isosceles Triangle 16"/>
          <p:cNvSpPr/>
          <p:nvPr/>
        </p:nvSpPr>
        <p:spPr>
          <a:xfrm rot="10800000">
            <a:off x="2487721" y="2857227"/>
            <a:ext cx="353505" cy="21003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6" idx="1"/>
            <a:endCxn id="16" idx="5"/>
          </p:cNvCxnSpPr>
          <p:nvPr/>
        </p:nvCxnSpPr>
        <p:spPr>
          <a:xfrm flipH="1" flipV="1">
            <a:off x="2854828" y="1940188"/>
            <a:ext cx="410604" cy="2786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Shape 18"/>
          <p:cNvCxnSpPr>
            <a:stCxn id="6" idx="2"/>
            <a:endCxn id="17" idx="3"/>
          </p:cNvCxnSpPr>
          <p:nvPr/>
        </p:nvCxnSpPr>
        <p:spPr>
          <a:xfrm rot="10800000" flipV="1">
            <a:off x="2664474" y="2608743"/>
            <a:ext cx="383526" cy="248484"/>
          </a:xfrm>
          <a:prstGeom prst="bentConnector2">
            <a:avLst/>
          </a:prstGeom>
          <a:ln w="28575"/>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6" idx="6"/>
            <a:endCxn id="7" idx="2"/>
          </p:cNvCxnSpPr>
          <p:nvPr/>
        </p:nvCxnSpPr>
        <p:spPr>
          <a:xfrm>
            <a:off x="4532722" y="2608744"/>
            <a:ext cx="1626123" cy="59289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52400" y="914400"/>
            <a:ext cx="2333134" cy="1600438"/>
          </a:xfrm>
          <a:prstGeom prst="rect">
            <a:avLst/>
          </a:prstGeom>
          <a:noFill/>
        </p:spPr>
        <p:txBody>
          <a:bodyPr wrap="square" rtlCol="0">
            <a:spAutoFit/>
          </a:bodyPr>
          <a:lstStyle/>
          <a:p>
            <a:r>
              <a:rPr lang="en-US" sz="1400" b="1" dirty="0" smtClean="0"/>
              <a:t>Generator Modeling:</a:t>
            </a:r>
          </a:p>
          <a:p>
            <a:pPr marL="114300" indent="-114300">
              <a:buFont typeface="Arial" pitchFamily="34" charset="0"/>
              <a:buChar char="•"/>
            </a:pPr>
            <a:r>
              <a:rPr lang="en-US" sz="1400" dirty="0" smtClean="0"/>
              <a:t>Each generator would be modeled with</a:t>
            </a:r>
          </a:p>
          <a:p>
            <a:pPr marL="342900" lvl="1" indent="-171450">
              <a:buFont typeface="Arial" pitchFamily="34" charset="0"/>
              <a:buChar char="•"/>
            </a:pPr>
            <a:r>
              <a:rPr lang="en-US" sz="1400" dirty="0" smtClean="0"/>
              <a:t>Seasonal Capacity</a:t>
            </a:r>
          </a:p>
          <a:p>
            <a:pPr marL="342900" lvl="1" indent="-171450">
              <a:buFont typeface="Arial" pitchFamily="34" charset="0"/>
              <a:buChar char="•"/>
            </a:pPr>
            <a:r>
              <a:rPr lang="en-US" sz="1400" dirty="0" smtClean="0"/>
              <a:t>Forced Outage </a:t>
            </a:r>
            <a:r>
              <a:rPr lang="en-US" sz="1400" dirty="0" smtClean="0"/>
              <a:t>Rates</a:t>
            </a:r>
            <a:endParaRPr lang="en-US" sz="1400" dirty="0" smtClean="0"/>
          </a:p>
          <a:p>
            <a:pPr marL="114300" lvl="1" indent="-114300">
              <a:buFont typeface="Arial" pitchFamily="34" charset="0"/>
              <a:buChar char="•"/>
            </a:pPr>
            <a:r>
              <a:rPr lang="en-US" sz="1400" dirty="0" smtClean="0"/>
              <a:t>Wind et al requires special modeling</a:t>
            </a:r>
          </a:p>
        </p:txBody>
      </p:sp>
      <p:sp>
        <p:nvSpPr>
          <p:cNvPr id="28" name="TextBox 27"/>
          <p:cNvSpPr txBox="1"/>
          <p:nvPr/>
        </p:nvSpPr>
        <p:spPr>
          <a:xfrm>
            <a:off x="533400" y="3048000"/>
            <a:ext cx="3733800" cy="954107"/>
          </a:xfrm>
          <a:prstGeom prst="rect">
            <a:avLst/>
          </a:prstGeom>
          <a:noFill/>
        </p:spPr>
        <p:txBody>
          <a:bodyPr wrap="square" rtlCol="0">
            <a:spAutoFit/>
          </a:bodyPr>
          <a:lstStyle/>
          <a:p>
            <a:r>
              <a:rPr lang="en-US" sz="1400" b="1" dirty="0" smtClean="0"/>
              <a:t>Load Modeling:</a:t>
            </a:r>
          </a:p>
          <a:p>
            <a:pPr>
              <a:buFont typeface="Arial" pitchFamily="34" charset="0"/>
              <a:buChar char="•"/>
            </a:pPr>
            <a:r>
              <a:rPr lang="en-US" sz="1400" dirty="0" smtClean="0"/>
              <a:t>Each area would be modeled with a: </a:t>
            </a:r>
          </a:p>
          <a:p>
            <a:pPr marL="285750" lvl="1" indent="-114300">
              <a:buFont typeface="Arial" pitchFamily="34" charset="0"/>
              <a:buChar char="•"/>
            </a:pPr>
            <a:r>
              <a:rPr lang="en-US" sz="1400" dirty="0" smtClean="0"/>
              <a:t>Chronological Load Forecast</a:t>
            </a:r>
          </a:p>
          <a:p>
            <a:pPr marL="285750" lvl="1" indent="-114300">
              <a:buFont typeface="Arial" pitchFamily="34" charset="0"/>
              <a:buChar char="•"/>
            </a:pPr>
            <a:r>
              <a:rPr lang="en-US" sz="1400" dirty="0" smtClean="0"/>
              <a:t>Prob. </a:t>
            </a:r>
            <a:r>
              <a:rPr lang="en-US" sz="1400" dirty="0" err="1" smtClean="0"/>
              <a:t>Distrib</a:t>
            </a:r>
            <a:r>
              <a:rPr lang="en-US" sz="1400" dirty="0" smtClean="0"/>
              <a:t>. of  Forecast Uncertainty</a:t>
            </a:r>
          </a:p>
        </p:txBody>
      </p:sp>
      <p:sp>
        <p:nvSpPr>
          <p:cNvPr id="29" name="TextBox 28"/>
          <p:cNvSpPr txBox="1"/>
          <p:nvPr/>
        </p:nvSpPr>
        <p:spPr>
          <a:xfrm>
            <a:off x="4572000" y="1066800"/>
            <a:ext cx="2590800" cy="1384995"/>
          </a:xfrm>
          <a:prstGeom prst="rect">
            <a:avLst/>
          </a:prstGeom>
          <a:noFill/>
        </p:spPr>
        <p:txBody>
          <a:bodyPr wrap="square" rtlCol="0">
            <a:spAutoFit/>
          </a:bodyPr>
          <a:lstStyle/>
          <a:p>
            <a:r>
              <a:rPr lang="en-US" sz="1400" b="1" dirty="0" smtClean="0"/>
              <a:t>Transmission Modeling: </a:t>
            </a:r>
          </a:p>
          <a:p>
            <a:pPr>
              <a:buFont typeface="Arial" pitchFamily="34" charset="0"/>
              <a:buChar char="•"/>
            </a:pPr>
            <a:r>
              <a:rPr lang="en-US" sz="1400" dirty="0" smtClean="0"/>
              <a:t>Each pair of contiguous areas would be modeled as having a transmission interface with a N-1 Transfer /Interface Capacity, at least</a:t>
            </a:r>
          </a:p>
        </p:txBody>
      </p:sp>
      <p:sp>
        <p:nvSpPr>
          <p:cNvPr id="30" name="TextBox 29"/>
          <p:cNvSpPr txBox="1"/>
          <p:nvPr/>
        </p:nvSpPr>
        <p:spPr>
          <a:xfrm>
            <a:off x="228600" y="4419600"/>
            <a:ext cx="8534400" cy="1554272"/>
          </a:xfrm>
          <a:prstGeom prst="rect">
            <a:avLst/>
          </a:prstGeom>
          <a:noFill/>
        </p:spPr>
        <p:txBody>
          <a:bodyPr wrap="square" rtlCol="0">
            <a:spAutoFit/>
          </a:bodyPr>
          <a:lstStyle/>
          <a:p>
            <a:pPr marL="285750" indent="-285750">
              <a:spcAft>
                <a:spcPts val="600"/>
              </a:spcAft>
              <a:buFont typeface="Arial" pitchFamily="34" charset="0"/>
              <a:buChar char="•"/>
            </a:pPr>
            <a:r>
              <a:rPr lang="en-US" dirty="0" smtClean="0"/>
              <a:t>Areas should be defined where transmission import limits into the area (or generation deficiencies within the area) could result due to combination of high loads and forced generation outages within the area</a:t>
            </a:r>
          </a:p>
          <a:p>
            <a:pPr marL="285750" indent="-285750">
              <a:spcAft>
                <a:spcPts val="600"/>
              </a:spcAft>
              <a:buFont typeface="Arial" pitchFamily="34" charset="0"/>
              <a:buChar char="•"/>
            </a:pPr>
            <a:r>
              <a:rPr lang="en-US" dirty="0" smtClean="0"/>
              <a:t>Area may be a single bus or an aggregated area; more aggregation requires more analysis to get appropriate transmission limits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ERCOTTexas1"/>
          <p:cNvPicPr>
            <a:picLocks noChangeAspect="1" noChangeArrowheads="1"/>
          </p:cNvPicPr>
          <p:nvPr/>
        </p:nvPicPr>
        <p:blipFill>
          <a:blip r:embed="rId2" cstate="print"/>
          <a:srcRect l="16478"/>
          <a:stretch>
            <a:fillRect/>
          </a:stretch>
        </p:blipFill>
        <p:spPr bwMode="auto">
          <a:xfrm>
            <a:off x="0" y="762000"/>
            <a:ext cx="3862397" cy="4343400"/>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Conceptual ERCOT Representation</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dirty="0"/>
          </a:p>
        </p:txBody>
      </p:sp>
      <p:sp>
        <p:nvSpPr>
          <p:cNvPr id="7" name="Arc 6"/>
          <p:cNvSpPr/>
          <p:nvPr/>
        </p:nvSpPr>
        <p:spPr>
          <a:xfrm rot="1160278">
            <a:off x="914400" y="1371600"/>
            <a:ext cx="914400" cy="2590800"/>
          </a:xfrm>
          <a:prstGeom prst="arc">
            <a:avLst>
              <a:gd name="adj1" fmla="val 16200000"/>
              <a:gd name="adj2" fmla="val 5507176"/>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1504950" y="3409950"/>
            <a:ext cx="1724025" cy="600075"/>
          </a:xfrm>
          <a:custGeom>
            <a:avLst/>
            <a:gdLst>
              <a:gd name="connsiteX0" fmla="*/ 1724025 w 1724025"/>
              <a:gd name="connsiteY0" fmla="*/ 600075 h 600075"/>
              <a:gd name="connsiteX1" fmla="*/ 1038225 w 1724025"/>
              <a:gd name="connsiteY1" fmla="*/ 304800 h 600075"/>
              <a:gd name="connsiteX2" fmla="*/ 571500 w 1724025"/>
              <a:gd name="connsiteY2" fmla="*/ 428625 h 600075"/>
              <a:gd name="connsiteX3" fmla="*/ 0 w 1724025"/>
              <a:gd name="connsiteY3" fmla="*/ 0 h 600075"/>
              <a:gd name="connsiteX4" fmla="*/ 0 w 1724025"/>
              <a:gd name="connsiteY4" fmla="*/ 0 h 600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4025" h="600075">
                <a:moveTo>
                  <a:pt x="1724025" y="600075"/>
                </a:moveTo>
                <a:cubicBezTo>
                  <a:pt x="1477169" y="466725"/>
                  <a:pt x="1230313" y="333375"/>
                  <a:pt x="1038225" y="304800"/>
                </a:cubicBezTo>
                <a:cubicBezTo>
                  <a:pt x="846137" y="276225"/>
                  <a:pt x="744537" y="479425"/>
                  <a:pt x="571500" y="428625"/>
                </a:cubicBezTo>
                <a:cubicBezTo>
                  <a:pt x="398463" y="377825"/>
                  <a:pt x="0" y="0"/>
                  <a:pt x="0" y="0"/>
                </a:cubicBezTo>
                <a:lnTo>
                  <a:pt x="0" y="0"/>
                </a:ln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Arc 10"/>
          <p:cNvSpPr/>
          <p:nvPr/>
        </p:nvSpPr>
        <p:spPr>
          <a:xfrm rot="16883666">
            <a:off x="1741422" y="4403325"/>
            <a:ext cx="914400" cy="1347553"/>
          </a:xfrm>
          <a:prstGeom prst="arc">
            <a:avLst>
              <a:gd name="adj1" fmla="val 17738021"/>
              <a:gd name="adj2" fmla="val 5507176"/>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Arc 11"/>
          <p:cNvSpPr/>
          <p:nvPr/>
        </p:nvSpPr>
        <p:spPr>
          <a:xfrm rot="16883666">
            <a:off x="911863" y="3735557"/>
            <a:ext cx="1298510" cy="1213212"/>
          </a:xfrm>
          <a:prstGeom prst="arc">
            <a:avLst>
              <a:gd name="adj1" fmla="val 1143865"/>
              <a:gd name="adj2" fmla="val 6232612"/>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rot="5886378">
            <a:off x="2443682" y="1397083"/>
            <a:ext cx="956576" cy="1930233"/>
          </a:xfrm>
          <a:prstGeom prst="arc">
            <a:avLst>
              <a:gd name="adj1" fmla="val 16200000"/>
              <a:gd name="adj2" fmla="val 5507176"/>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Oval 13"/>
          <p:cNvSpPr/>
          <p:nvPr/>
        </p:nvSpPr>
        <p:spPr>
          <a:xfrm>
            <a:off x="2286000" y="2057400"/>
            <a:ext cx="609600" cy="381000"/>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2514600" y="1600200"/>
            <a:ext cx="76200" cy="83820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667000" y="2438400"/>
            <a:ext cx="76200" cy="38100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743200" y="2743200"/>
            <a:ext cx="0" cy="99060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sp>
        <p:nvSpPr>
          <p:cNvPr id="21" name="Arc 20"/>
          <p:cNvSpPr/>
          <p:nvPr/>
        </p:nvSpPr>
        <p:spPr>
          <a:xfrm rot="16883666">
            <a:off x="1589022" y="3184124"/>
            <a:ext cx="914400" cy="1347553"/>
          </a:xfrm>
          <a:prstGeom prst="arc">
            <a:avLst>
              <a:gd name="adj1" fmla="val 17738021"/>
              <a:gd name="adj2" fmla="val 3867338"/>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2" name="Straight Connector 21"/>
          <p:cNvCxnSpPr/>
          <p:nvPr/>
        </p:nvCxnSpPr>
        <p:spPr>
          <a:xfrm flipH="1">
            <a:off x="2286000" y="2743200"/>
            <a:ext cx="228600" cy="685800"/>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sp>
        <p:nvSpPr>
          <p:cNvPr id="115" name="Arc 114"/>
          <p:cNvSpPr/>
          <p:nvPr/>
        </p:nvSpPr>
        <p:spPr>
          <a:xfrm rot="1160278">
            <a:off x="116568" y="2618555"/>
            <a:ext cx="909863" cy="1779521"/>
          </a:xfrm>
          <a:prstGeom prst="arc">
            <a:avLst>
              <a:gd name="adj1" fmla="val 16135677"/>
              <a:gd name="adj2" fmla="val 5507176"/>
            </a:avLst>
          </a:pr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1" name="Group 120"/>
          <p:cNvGrpSpPr/>
          <p:nvPr/>
        </p:nvGrpSpPr>
        <p:grpSpPr>
          <a:xfrm>
            <a:off x="5486400" y="990600"/>
            <a:ext cx="3352800" cy="3886200"/>
            <a:chOff x="4572000" y="1676400"/>
            <a:chExt cx="4267200" cy="4419600"/>
          </a:xfrm>
        </p:grpSpPr>
        <p:sp>
          <p:nvSpPr>
            <p:cNvPr id="26" name="Oval 25"/>
            <p:cNvSpPr/>
            <p:nvPr/>
          </p:nvSpPr>
          <p:spPr>
            <a:xfrm>
              <a:off x="4572000" y="25146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West Texas</a:t>
              </a:r>
              <a:endParaRPr lang="en-US" sz="700" dirty="0"/>
            </a:p>
          </p:txBody>
        </p:sp>
        <p:sp>
          <p:nvSpPr>
            <p:cNvPr id="27" name="Oval 26"/>
            <p:cNvSpPr/>
            <p:nvPr/>
          </p:nvSpPr>
          <p:spPr>
            <a:xfrm>
              <a:off x="5638800" y="16764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North TX W</a:t>
              </a:r>
              <a:endParaRPr lang="en-US" sz="700" dirty="0"/>
            </a:p>
          </p:txBody>
        </p:sp>
        <p:sp>
          <p:nvSpPr>
            <p:cNvPr id="28" name="Oval 27"/>
            <p:cNvSpPr/>
            <p:nvPr/>
          </p:nvSpPr>
          <p:spPr>
            <a:xfrm>
              <a:off x="8077200" y="18288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North TX E</a:t>
              </a:r>
              <a:endParaRPr lang="en-US" sz="700" dirty="0"/>
            </a:p>
          </p:txBody>
        </p:sp>
        <p:sp>
          <p:nvSpPr>
            <p:cNvPr id="29" name="Oval 28"/>
            <p:cNvSpPr/>
            <p:nvPr/>
          </p:nvSpPr>
          <p:spPr>
            <a:xfrm>
              <a:off x="6400800" y="21336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DFW 138 W</a:t>
              </a:r>
              <a:endParaRPr lang="en-US" sz="700" dirty="0"/>
            </a:p>
          </p:txBody>
        </p:sp>
        <p:sp>
          <p:nvSpPr>
            <p:cNvPr id="30" name="Oval 29"/>
            <p:cNvSpPr/>
            <p:nvPr/>
          </p:nvSpPr>
          <p:spPr>
            <a:xfrm>
              <a:off x="5486400" y="28956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Hill Co</a:t>
              </a:r>
              <a:endParaRPr lang="en-US" sz="700" dirty="0"/>
            </a:p>
          </p:txBody>
        </p:sp>
        <p:sp>
          <p:nvSpPr>
            <p:cNvPr id="31" name="Oval 30"/>
            <p:cNvSpPr/>
            <p:nvPr/>
          </p:nvSpPr>
          <p:spPr>
            <a:xfrm>
              <a:off x="6400800" y="32766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err="1" smtClean="0"/>
                <a:t>Cen</a:t>
              </a:r>
              <a:r>
                <a:rPr lang="en-US" sz="700" dirty="0" smtClean="0"/>
                <a:t> </a:t>
              </a:r>
              <a:r>
                <a:rPr lang="en-US" sz="700" dirty="0" err="1" smtClean="0"/>
                <a:t>Tx</a:t>
              </a:r>
              <a:endParaRPr lang="en-US" sz="700" dirty="0"/>
            </a:p>
          </p:txBody>
        </p:sp>
        <p:sp>
          <p:nvSpPr>
            <p:cNvPr id="32" name="Oval 31"/>
            <p:cNvSpPr/>
            <p:nvPr/>
          </p:nvSpPr>
          <p:spPr>
            <a:xfrm>
              <a:off x="8001000" y="34290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Houston</a:t>
              </a:r>
              <a:endParaRPr lang="en-US" sz="700" dirty="0"/>
            </a:p>
          </p:txBody>
        </p:sp>
        <p:sp>
          <p:nvSpPr>
            <p:cNvPr id="33" name="Oval 32"/>
            <p:cNvSpPr/>
            <p:nvPr/>
          </p:nvSpPr>
          <p:spPr>
            <a:xfrm>
              <a:off x="6324600" y="41910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SA</a:t>
              </a:r>
              <a:endParaRPr lang="en-US" sz="700" dirty="0"/>
            </a:p>
          </p:txBody>
        </p:sp>
        <p:sp>
          <p:nvSpPr>
            <p:cNvPr id="34" name="Oval 33"/>
            <p:cNvSpPr/>
            <p:nvPr/>
          </p:nvSpPr>
          <p:spPr>
            <a:xfrm>
              <a:off x="7696200" y="44958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So </a:t>
              </a:r>
              <a:r>
                <a:rPr lang="en-US" sz="700" dirty="0" err="1" smtClean="0"/>
                <a:t>Tx</a:t>
              </a:r>
              <a:endParaRPr lang="en-US" sz="700" dirty="0"/>
            </a:p>
          </p:txBody>
        </p:sp>
        <p:sp>
          <p:nvSpPr>
            <p:cNvPr id="35" name="Oval 34"/>
            <p:cNvSpPr/>
            <p:nvPr/>
          </p:nvSpPr>
          <p:spPr>
            <a:xfrm>
              <a:off x="6324600" y="50292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err="1" smtClean="0"/>
                <a:t>Lar</a:t>
              </a:r>
              <a:endParaRPr lang="en-US" sz="700" dirty="0"/>
            </a:p>
          </p:txBody>
        </p:sp>
        <p:sp>
          <p:nvSpPr>
            <p:cNvPr id="36" name="Oval 35"/>
            <p:cNvSpPr/>
            <p:nvPr/>
          </p:nvSpPr>
          <p:spPr>
            <a:xfrm>
              <a:off x="7315200" y="21336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DFW 138 E</a:t>
              </a:r>
              <a:endParaRPr lang="en-US" sz="700" dirty="0"/>
            </a:p>
          </p:txBody>
        </p:sp>
        <p:sp>
          <p:nvSpPr>
            <p:cNvPr id="38" name="Oval 37"/>
            <p:cNvSpPr/>
            <p:nvPr/>
          </p:nvSpPr>
          <p:spPr>
            <a:xfrm>
              <a:off x="7315200" y="54102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LRGV</a:t>
              </a:r>
              <a:endParaRPr lang="en-US" sz="700" dirty="0"/>
            </a:p>
          </p:txBody>
        </p:sp>
        <p:cxnSp>
          <p:nvCxnSpPr>
            <p:cNvPr id="40" name="Straight Connector 39"/>
            <p:cNvCxnSpPr>
              <a:stCxn id="26" idx="7"/>
              <a:endCxn id="27" idx="2"/>
            </p:cNvCxnSpPr>
            <p:nvPr/>
          </p:nvCxnSpPr>
          <p:spPr>
            <a:xfrm flipV="1">
              <a:off x="5222408" y="2019300"/>
              <a:ext cx="416392" cy="5957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6" idx="4"/>
              <a:endCxn id="33" idx="1"/>
            </p:cNvCxnSpPr>
            <p:nvPr/>
          </p:nvCxnSpPr>
          <p:spPr>
            <a:xfrm>
              <a:off x="4953000" y="3200400"/>
              <a:ext cx="1483192" cy="10910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6" idx="6"/>
              <a:endCxn id="30" idx="1"/>
            </p:cNvCxnSpPr>
            <p:nvPr/>
          </p:nvCxnSpPr>
          <p:spPr>
            <a:xfrm>
              <a:off x="5334000" y="2857500"/>
              <a:ext cx="263992" cy="1385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27" idx="4"/>
              <a:endCxn id="27" idx="4"/>
            </p:cNvCxnSpPr>
            <p:nvPr/>
          </p:nvCxnSpPr>
          <p:spPr>
            <a:xfrm>
              <a:off x="6019800" y="2362200"/>
              <a:ext cx="0"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7" idx="4"/>
              <a:endCxn id="31" idx="1"/>
            </p:cNvCxnSpPr>
            <p:nvPr/>
          </p:nvCxnSpPr>
          <p:spPr>
            <a:xfrm>
              <a:off x="6019800" y="2362200"/>
              <a:ext cx="492592" cy="10148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27" idx="5"/>
              <a:endCxn id="29" idx="2"/>
            </p:cNvCxnSpPr>
            <p:nvPr/>
          </p:nvCxnSpPr>
          <p:spPr>
            <a:xfrm>
              <a:off x="6289208" y="2261767"/>
              <a:ext cx="111592" cy="2147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29" idx="6"/>
              <a:endCxn id="36" idx="2"/>
            </p:cNvCxnSpPr>
            <p:nvPr/>
          </p:nvCxnSpPr>
          <p:spPr>
            <a:xfrm>
              <a:off x="7162800" y="2476500"/>
              <a:ext cx="152400" cy="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27" idx="6"/>
              <a:endCxn id="28" idx="1"/>
            </p:cNvCxnSpPr>
            <p:nvPr/>
          </p:nvCxnSpPr>
          <p:spPr>
            <a:xfrm flipV="1">
              <a:off x="6400800" y="1929233"/>
              <a:ext cx="1787992" cy="90067"/>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6" idx="7"/>
              <a:endCxn id="28" idx="2"/>
            </p:cNvCxnSpPr>
            <p:nvPr/>
          </p:nvCxnSpPr>
          <p:spPr>
            <a:xfrm flipV="1">
              <a:off x="7965608" y="2171700"/>
              <a:ext cx="111592" cy="623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28" idx="4"/>
              <a:endCxn id="31" idx="7"/>
            </p:cNvCxnSpPr>
            <p:nvPr/>
          </p:nvCxnSpPr>
          <p:spPr>
            <a:xfrm flipH="1">
              <a:off x="7051208" y="2514600"/>
              <a:ext cx="1406992" cy="8624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8" idx="5"/>
              <a:endCxn id="32" idx="0"/>
            </p:cNvCxnSpPr>
            <p:nvPr/>
          </p:nvCxnSpPr>
          <p:spPr>
            <a:xfrm flipH="1">
              <a:off x="8382000" y="2414167"/>
              <a:ext cx="345608" cy="10148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1" idx="6"/>
              <a:endCxn id="32" idx="2"/>
            </p:cNvCxnSpPr>
            <p:nvPr/>
          </p:nvCxnSpPr>
          <p:spPr>
            <a:xfrm>
              <a:off x="7162800" y="3619500"/>
              <a:ext cx="838200" cy="15240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endCxn id="34" idx="7"/>
            </p:cNvCxnSpPr>
            <p:nvPr/>
          </p:nvCxnSpPr>
          <p:spPr>
            <a:xfrm flipH="1">
              <a:off x="8346608" y="4114800"/>
              <a:ext cx="35392" cy="4814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31" idx="4"/>
              <a:endCxn id="33" idx="0"/>
            </p:cNvCxnSpPr>
            <p:nvPr/>
          </p:nvCxnSpPr>
          <p:spPr>
            <a:xfrm flipH="1">
              <a:off x="6705600" y="3962400"/>
              <a:ext cx="76200" cy="22860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3" idx="6"/>
              <a:endCxn id="34" idx="1"/>
            </p:cNvCxnSpPr>
            <p:nvPr/>
          </p:nvCxnSpPr>
          <p:spPr>
            <a:xfrm>
              <a:off x="7086600" y="4533900"/>
              <a:ext cx="721192" cy="623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33" idx="4"/>
              <a:endCxn id="35" idx="0"/>
            </p:cNvCxnSpPr>
            <p:nvPr/>
          </p:nvCxnSpPr>
          <p:spPr>
            <a:xfrm>
              <a:off x="6705600" y="4876800"/>
              <a:ext cx="0" cy="15240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35" idx="6"/>
              <a:endCxn id="38" idx="1"/>
            </p:cNvCxnSpPr>
            <p:nvPr/>
          </p:nvCxnSpPr>
          <p:spPr>
            <a:xfrm>
              <a:off x="7086600" y="5372100"/>
              <a:ext cx="340192" cy="1385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34" idx="4"/>
              <a:endCxn id="38" idx="7"/>
            </p:cNvCxnSpPr>
            <p:nvPr/>
          </p:nvCxnSpPr>
          <p:spPr>
            <a:xfrm flipH="1">
              <a:off x="7965608" y="5181600"/>
              <a:ext cx="111592" cy="3290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30" idx="5"/>
              <a:endCxn id="31" idx="2"/>
            </p:cNvCxnSpPr>
            <p:nvPr/>
          </p:nvCxnSpPr>
          <p:spPr>
            <a:xfrm>
              <a:off x="6136808" y="3480967"/>
              <a:ext cx="263992" cy="1385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16" name="Oval 115"/>
            <p:cNvSpPr/>
            <p:nvPr/>
          </p:nvSpPr>
          <p:spPr>
            <a:xfrm>
              <a:off x="4572000" y="1676400"/>
              <a:ext cx="762000" cy="685800"/>
            </a:xfrm>
            <a:prstGeom prst="ellipse">
              <a:avLst/>
            </a:prstGeom>
            <a:solidFill>
              <a:srgbClr val="5469A2"/>
            </a:solidFill>
            <a:ln w="19050">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Far West</a:t>
              </a:r>
              <a:endParaRPr lang="en-US" sz="700" dirty="0"/>
            </a:p>
          </p:txBody>
        </p:sp>
        <p:cxnSp>
          <p:nvCxnSpPr>
            <p:cNvPr id="118" name="Straight Connector 117"/>
            <p:cNvCxnSpPr>
              <a:stCxn id="116" idx="4"/>
              <a:endCxn id="26" idx="0"/>
            </p:cNvCxnSpPr>
            <p:nvPr/>
          </p:nvCxnSpPr>
          <p:spPr>
            <a:xfrm>
              <a:off x="4953000" y="2362200"/>
              <a:ext cx="0" cy="152400"/>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grpSp>
      <p:sp>
        <p:nvSpPr>
          <p:cNvPr id="120" name="Right Arrow 119"/>
          <p:cNvSpPr/>
          <p:nvPr/>
        </p:nvSpPr>
        <p:spPr>
          <a:xfrm>
            <a:off x="4191000" y="2590800"/>
            <a:ext cx="10668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3048000" y="4953000"/>
            <a:ext cx="5715000" cy="1077218"/>
          </a:xfrm>
          <a:prstGeom prst="rect">
            <a:avLst/>
          </a:prstGeom>
          <a:noFill/>
        </p:spPr>
        <p:txBody>
          <a:bodyPr wrap="square" rtlCol="0">
            <a:spAutoFit/>
          </a:bodyPr>
          <a:lstStyle/>
          <a:p>
            <a:pPr>
              <a:buFont typeface="Arial" pitchFamily="34" charset="0"/>
              <a:buChar char="•"/>
            </a:pPr>
            <a:r>
              <a:rPr lang="en-US" sz="1600" dirty="0" smtClean="0"/>
              <a:t>This is only intended to illustrate the concept and allow for discussion; there is no analytics behind this representation</a:t>
            </a:r>
          </a:p>
          <a:p>
            <a:pPr>
              <a:buFont typeface="Arial" pitchFamily="34" charset="0"/>
              <a:buChar char="•"/>
            </a:pPr>
            <a:r>
              <a:rPr lang="en-US" sz="1600" dirty="0" smtClean="0"/>
              <a:t>Number of areas will be a tradeoff between decision requirements and computational practicality/resources </a:t>
            </a:r>
            <a:endParaRPr 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Proposed PGRR-011 requires deterministic consideration of lower probability events (90</a:t>
            </a:r>
            <a:r>
              <a:rPr lang="en-US" baseline="30000" dirty="0" smtClean="0"/>
              <a:t>th</a:t>
            </a:r>
            <a:r>
              <a:rPr lang="en-US" dirty="0" smtClean="0"/>
              <a:t> percentile loads, 90</a:t>
            </a:r>
            <a:r>
              <a:rPr lang="en-US" baseline="30000" dirty="0" smtClean="0"/>
              <a:t>th</a:t>
            </a:r>
            <a:r>
              <a:rPr lang="en-US" dirty="0" smtClean="0"/>
              <a:t> percentile forced outages, etc.)</a:t>
            </a:r>
          </a:p>
          <a:p>
            <a:pPr lvl="1"/>
            <a:r>
              <a:rPr lang="en-US" dirty="0" smtClean="0"/>
              <a:t>Perception is that cost of mitigating the impacts of these events may be high</a:t>
            </a:r>
          </a:p>
          <a:p>
            <a:pPr lvl="1"/>
            <a:r>
              <a:rPr lang="en-US" dirty="0" smtClean="0"/>
              <a:t>Question is whether the transmission expenditure to mitigate these impacts is warranted or not</a:t>
            </a:r>
          </a:p>
          <a:p>
            <a:r>
              <a:rPr lang="en-US" dirty="0" smtClean="0"/>
              <a:t>Use of probabilistic analysis would allow assessment of magnitude of the impact of an event, weighted by the likelihood of occurrence of the event</a:t>
            </a:r>
          </a:p>
          <a:p>
            <a:pPr lvl="1"/>
            <a:r>
              <a:rPr lang="en-US" dirty="0" smtClean="0"/>
              <a:t>Loss of load metric for the system may be exceeded, due to transmission limits into an area, indicating need to additional transmission into area or additional resources within area</a:t>
            </a:r>
          </a:p>
        </p:txBody>
      </p:sp>
      <p:sp>
        <p:nvSpPr>
          <p:cNvPr id="3" name="Title 2"/>
          <p:cNvSpPr>
            <a:spLocks noGrp="1"/>
          </p:cNvSpPr>
          <p:nvPr>
            <p:ph type="title"/>
          </p:nvPr>
        </p:nvSpPr>
        <p:spPr/>
        <p:txBody>
          <a:bodyPr/>
          <a:lstStyle/>
          <a:p>
            <a:r>
              <a:rPr lang="en-US" dirty="0" smtClean="0"/>
              <a:t>What does this have to do with PGRR-011???</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 of the complexity in this analysis is around the transmission modeling</a:t>
            </a:r>
          </a:p>
          <a:p>
            <a:pPr lvl="1"/>
            <a:r>
              <a:rPr lang="en-US" dirty="0" smtClean="0"/>
              <a:t>Appropriate selection of the areas</a:t>
            </a:r>
          </a:p>
          <a:p>
            <a:pPr lvl="1"/>
            <a:r>
              <a:rPr lang="en-US" dirty="0" smtClean="0"/>
              <a:t>Appropriate determination of the inter-area transfer limits</a:t>
            </a:r>
          </a:p>
          <a:p>
            <a:pPr lvl="1"/>
            <a:r>
              <a:rPr lang="en-US" dirty="0" smtClean="0"/>
              <a:t>Requirements to recalculate transfer limits for proposed transmission additions</a:t>
            </a:r>
          </a:p>
          <a:p>
            <a:r>
              <a:rPr lang="en-US" dirty="0" smtClean="0"/>
              <a:t>Simulation run times may also be an </a:t>
            </a:r>
            <a:r>
              <a:rPr lang="en-US" dirty="0" smtClean="0"/>
              <a:t>issue</a:t>
            </a:r>
          </a:p>
          <a:p>
            <a:r>
              <a:rPr lang="en-US" dirty="0" smtClean="0"/>
              <a:t>While the traditional 1 day in 10 years </a:t>
            </a:r>
            <a:r>
              <a:rPr lang="en-US" dirty="0" err="1" smtClean="0"/>
              <a:t>LOLEv</a:t>
            </a:r>
            <a:r>
              <a:rPr lang="en-US" dirty="0" smtClean="0"/>
              <a:t> metric </a:t>
            </a:r>
            <a:r>
              <a:rPr lang="en-US" dirty="0" smtClean="0"/>
              <a:t>is applied </a:t>
            </a:r>
            <a:r>
              <a:rPr lang="en-US" dirty="0" smtClean="0"/>
              <a:t>on a </a:t>
            </a:r>
            <a:r>
              <a:rPr lang="en-US" dirty="0" smtClean="0"/>
              <a:t>system-wide basis; </a:t>
            </a:r>
            <a:r>
              <a:rPr lang="en-US" dirty="0" smtClean="0"/>
              <a:t>an additional metric(s) may need to be determined  to appropriately consider the reliability impacts on smaller areas</a:t>
            </a:r>
          </a:p>
          <a:p>
            <a:endParaRPr lang="en-US" dirty="0" smtClean="0"/>
          </a:p>
        </p:txBody>
      </p:sp>
      <p:sp>
        <p:nvSpPr>
          <p:cNvPr id="3" name="Title 2"/>
          <p:cNvSpPr>
            <a:spLocks noGrp="1"/>
          </p:cNvSpPr>
          <p:nvPr>
            <p:ph type="title"/>
          </p:nvPr>
        </p:nvSpPr>
        <p:spPr/>
        <p:txBody>
          <a:bodyPr/>
          <a:lstStyle/>
          <a:p>
            <a:r>
              <a:rPr lang="en-US" dirty="0" smtClean="0"/>
              <a:t>Complexity</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ERCOT has issued an RFP to procure vendor to develop databases and perform initial study to meet NERC requirement</a:t>
            </a:r>
          </a:p>
          <a:p>
            <a:pPr lvl="1"/>
            <a:r>
              <a:rPr lang="en-US" dirty="0" smtClean="0"/>
              <a:t>NERC requirement is for static assessment, not analysis of options</a:t>
            </a:r>
          </a:p>
          <a:p>
            <a:r>
              <a:rPr lang="en-US" dirty="0" smtClean="0"/>
              <a:t>Ideally, ERCOT will license model used by vendor and use/update databases to perform studies in-house on an on-going </a:t>
            </a:r>
            <a:r>
              <a:rPr lang="en-US" dirty="0" smtClean="0"/>
              <a:t>basis</a:t>
            </a:r>
          </a:p>
          <a:p>
            <a:r>
              <a:rPr lang="en-US" dirty="0" smtClean="0"/>
              <a:t>Resources are not in the budget for this activity </a:t>
            </a:r>
            <a:endParaRPr lang="en-US" dirty="0" smtClean="0"/>
          </a:p>
        </p:txBody>
      </p:sp>
      <p:sp>
        <p:nvSpPr>
          <p:cNvPr id="3" name="Title 2"/>
          <p:cNvSpPr>
            <a:spLocks noGrp="1"/>
          </p:cNvSpPr>
          <p:nvPr>
            <p:ph type="title"/>
          </p:nvPr>
        </p:nvSpPr>
        <p:spPr/>
        <p:txBody>
          <a:bodyPr/>
          <a:lstStyle/>
          <a:p>
            <a:r>
              <a:rPr lang="en-US" dirty="0" smtClean="0"/>
              <a:t>Status	</a:t>
            </a:r>
            <a:endParaRPr lang="en-US"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chorCtr="0"/>
          <a:lstStyle/>
          <a:p>
            <a:pPr algn="ctr">
              <a:buNone/>
            </a:pPr>
            <a:r>
              <a:rPr lang="en-US" sz="3600" dirty="0" smtClean="0"/>
              <a:t>Questions?</a:t>
            </a:r>
            <a:endParaRPr lang="en-US" sz="3600" dirty="0"/>
          </a:p>
        </p:txBody>
      </p:sp>
      <p:sp>
        <p:nvSpPr>
          <p:cNvPr id="4" name="Date Placeholder 3"/>
          <p:cNvSpPr>
            <a:spLocks noGrp="1"/>
          </p:cNvSpPr>
          <p:nvPr>
            <p:ph type="dt" sz="half" idx="10"/>
          </p:nvPr>
        </p:nvSpPr>
        <p:spPr/>
        <p:txBody>
          <a:bodyPr/>
          <a:lstStyle/>
          <a:p>
            <a:pPr>
              <a:defRPr/>
            </a:pPr>
            <a:r>
              <a:rPr lang="en-US" smtClean="0"/>
              <a:t>October 21, 2011</a:t>
            </a:r>
            <a:endParaRPr lang="en-US"/>
          </a:p>
        </p:txBody>
      </p:sp>
      <p:sp>
        <p:nvSpPr>
          <p:cNvPr id="5" name="Footer Placeholder 4"/>
          <p:cNvSpPr>
            <a:spLocks noGrp="1"/>
          </p:cNvSpPr>
          <p:nvPr>
            <p:ph type="ftr" sz="quarter" idx="11"/>
          </p:nvPr>
        </p:nvSpPr>
        <p:spPr/>
        <p:txBody>
          <a:bodyPr/>
          <a:lstStyle/>
          <a:p>
            <a:pPr>
              <a:defRPr/>
            </a:pPr>
            <a:r>
              <a:rPr lang="en-US" smtClean="0"/>
              <a:t>ROS Workshop on PGRR011</a:t>
            </a:r>
            <a:endParaRPr lang="en-US"/>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10230</TotalTime>
  <Words>800</Words>
  <Application>Microsoft Office PowerPoint</Application>
  <PresentationFormat>On-screen Show (4:3)</PresentationFormat>
  <Paragraphs>87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Custom Design</vt:lpstr>
      <vt:lpstr>Probabilistic System Adequacy Analysis </vt:lpstr>
      <vt:lpstr>Background</vt:lpstr>
      <vt:lpstr>Overview</vt:lpstr>
      <vt:lpstr>Inputs</vt:lpstr>
      <vt:lpstr>Conceptual ERCOT Representation</vt:lpstr>
      <vt:lpstr>What does this have to do with PGRR-011???</vt:lpstr>
      <vt:lpstr>Complexity</vt:lpstr>
      <vt:lpstr>Status </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DWoodfin</cp:lastModifiedBy>
  <cp:revision>92</cp:revision>
  <dcterms:created xsi:type="dcterms:W3CDTF">2005-04-21T14:28:35Z</dcterms:created>
  <dcterms:modified xsi:type="dcterms:W3CDTF">2011-10-20T12:21:01Z</dcterms:modified>
</cp:coreProperties>
</file>